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3"/>
  </p:sldIdLst>
  <p:sldSz cx="32398970" cy="4320032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22" userDrawn="1">
          <p15:clr>
            <a:srgbClr val="A4A3A4"/>
          </p15:clr>
        </p15:guide>
        <p15:guide id="2" pos="10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A6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969" autoAdjust="0"/>
  </p:normalViewPr>
  <p:slideViewPr>
    <p:cSldViewPr snapToGrid="0" snapToObjects="1" showGuides="1">
      <p:cViewPr>
        <p:scale>
          <a:sx n="33" d="100"/>
          <a:sy n="33" d="100"/>
        </p:scale>
        <p:origin x="102" y="-5088"/>
      </p:cViewPr>
      <p:guideLst>
        <p:guide orient="horz" pos="13422"/>
        <p:guide pos="105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5"/>
            </a:lvl1pPr>
            <a:lvl2pPr marL="1619885" indent="0" algn="ctr">
              <a:buNone/>
              <a:defRPr sz="7085"/>
            </a:lvl2pPr>
            <a:lvl3pPr marL="3239770" indent="0" algn="ctr">
              <a:buNone/>
              <a:defRPr sz="6380"/>
            </a:lvl3pPr>
            <a:lvl4pPr marL="4859655" indent="0" algn="ctr">
              <a:buNone/>
              <a:defRPr sz="5670"/>
            </a:lvl4pPr>
            <a:lvl5pPr marL="6479540" indent="0" algn="ctr">
              <a:buNone/>
              <a:defRPr sz="5670"/>
            </a:lvl5pPr>
            <a:lvl6pPr marL="8100060" indent="0" algn="ctr">
              <a:buNone/>
              <a:defRPr sz="5670"/>
            </a:lvl6pPr>
            <a:lvl7pPr marL="9719945" indent="0" algn="ctr">
              <a:buNone/>
              <a:defRPr sz="5670"/>
            </a:lvl7pPr>
            <a:lvl8pPr marL="11339830" indent="0" algn="ctr">
              <a:buNone/>
              <a:defRPr sz="5670"/>
            </a:lvl8pPr>
            <a:lvl9pPr marL="12959715" indent="0" algn="ctr">
              <a:buNone/>
              <a:defRPr sz="567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5">
                <a:solidFill>
                  <a:schemeClr val="tx1"/>
                </a:solidFill>
              </a:defRPr>
            </a:lvl1pPr>
            <a:lvl2pPr marL="1619885" indent="0">
              <a:buNone/>
              <a:defRPr sz="7085">
                <a:solidFill>
                  <a:schemeClr val="tx1">
                    <a:tint val="75000"/>
                  </a:schemeClr>
                </a:solidFill>
              </a:defRPr>
            </a:lvl2pPr>
            <a:lvl3pPr marL="3239770" indent="0">
              <a:buNone/>
              <a:defRPr sz="6380">
                <a:solidFill>
                  <a:schemeClr val="tx1">
                    <a:tint val="75000"/>
                  </a:schemeClr>
                </a:solidFill>
              </a:defRPr>
            </a:lvl3pPr>
            <a:lvl4pPr marL="485965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7954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00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1994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3983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5971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59715" indent="0">
              <a:buNone/>
              <a:defRPr sz="567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59715" indent="0">
              <a:buNone/>
              <a:defRPr sz="5670" b="1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40"/>
            </a:lvl1pPr>
            <a:lvl2pPr>
              <a:defRPr sz="9920"/>
            </a:lvl2pPr>
            <a:lvl3pPr>
              <a:defRPr sz="8505"/>
            </a:lvl3pPr>
            <a:lvl4pPr>
              <a:defRPr sz="7085"/>
            </a:lvl4pPr>
            <a:lvl5pPr>
              <a:defRPr sz="7085"/>
            </a:lvl5pPr>
            <a:lvl6pPr>
              <a:defRPr sz="7085"/>
            </a:lvl6pPr>
            <a:lvl7pPr>
              <a:defRPr sz="7085"/>
            </a:lvl7pPr>
            <a:lvl8pPr>
              <a:defRPr sz="7085"/>
            </a:lvl8pPr>
            <a:lvl9pPr>
              <a:defRPr sz="7085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39830" indent="0">
              <a:buNone/>
              <a:defRPr sz="3545"/>
            </a:lvl8pPr>
            <a:lvl9pPr marL="12959715" indent="0">
              <a:buNone/>
              <a:defRPr sz="3545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40"/>
            </a:lvl1pPr>
            <a:lvl2pPr marL="1619885" indent="0">
              <a:buNone/>
              <a:defRPr sz="9920"/>
            </a:lvl2pPr>
            <a:lvl3pPr marL="3239770" indent="0">
              <a:buNone/>
              <a:defRPr sz="8505"/>
            </a:lvl3pPr>
            <a:lvl4pPr marL="4859655" indent="0">
              <a:buNone/>
              <a:defRPr sz="7085"/>
            </a:lvl4pPr>
            <a:lvl5pPr marL="6479540" indent="0">
              <a:buNone/>
              <a:defRPr sz="7085"/>
            </a:lvl5pPr>
            <a:lvl6pPr marL="8100060" indent="0">
              <a:buNone/>
              <a:defRPr sz="7085"/>
            </a:lvl6pPr>
            <a:lvl7pPr marL="9719945" indent="0">
              <a:buNone/>
              <a:defRPr sz="7085"/>
            </a:lvl7pPr>
            <a:lvl8pPr marL="11339830" indent="0">
              <a:buNone/>
              <a:defRPr sz="7085"/>
            </a:lvl8pPr>
            <a:lvl9pPr marL="12959715" indent="0">
              <a:buNone/>
              <a:defRPr sz="708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39830" indent="0">
              <a:buNone/>
              <a:defRPr sz="3545"/>
            </a:lvl8pPr>
            <a:lvl9pPr marL="12959715" indent="0">
              <a:buNone/>
              <a:defRPr sz="3545"/>
            </a:lvl9pPr>
          </a:lstStyle>
          <a:p>
            <a:pPr lvl="0"/>
            <a:r>
              <a:rPr lang="es-ES"/>
              <a:t>Haga clic para modificar los estilos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80E3-5911-9D46-ADFA-EC61B0C5AE6D}" type="datetimeFigureOut">
              <a:rPr lang="es-CO" smtClean="0"/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80EC6-4D52-CF41-BDC5-20F5F5B462CB}" type="slidenum">
              <a:rPr lang="es-CO" smtClean="0"/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39770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260" indent="-810260" algn="l" defTabSz="3239770" rtl="0" eaLnBrk="1" latinLnBrk="0" hangingPunct="1">
        <a:lnSpc>
          <a:spcPct val="90000"/>
        </a:lnSpc>
        <a:spcBef>
          <a:spcPts val="3545"/>
        </a:spcBef>
        <a:buFont typeface="Arial" panose="020B0604020202020204" pitchFamily="34" charset="0"/>
        <a:buChar char="•"/>
        <a:defRPr sz="9920" kern="1200">
          <a:solidFill>
            <a:schemeClr val="tx1"/>
          </a:solidFill>
          <a:latin typeface="+mn-lt"/>
          <a:ea typeface="+mn-ea"/>
          <a:cs typeface="+mn-cs"/>
        </a:defRPr>
      </a:lvl1pPr>
      <a:lvl2pPr marL="243014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8505" kern="1200">
          <a:solidFill>
            <a:schemeClr val="tx1"/>
          </a:solidFill>
          <a:latin typeface="+mn-lt"/>
          <a:ea typeface="+mn-ea"/>
          <a:cs typeface="+mn-cs"/>
        </a:defRPr>
      </a:lvl2pPr>
      <a:lvl3pPr marL="405003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7085" kern="1200">
          <a:solidFill>
            <a:schemeClr val="tx1"/>
          </a:solidFill>
          <a:latin typeface="+mn-lt"/>
          <a:ea typeface="+mn-ea"/>
          <a:cs typeface="+mn-cs"/>
        </a:defRPr>
      </a:lvl3pPr>
      <a:lvl4pPr marL="566991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728980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90968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1052957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214945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376934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1pPr>
      <a:lvl2pPr marL="161988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2pPr>
      <a:lvl3pPr marL="323977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3pPr>
      <a:lvl4pPr marL="485965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647954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10006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971994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133983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295971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28.png"/><Relationship Id="rId27" Type="http://schemas.openxmlformats.org/officeDocument/2006/relationships/image" Target="../media/image27.png"/><Relationship Id="rId26" Type="http://schemas.openxmlformats.org/officeDocument/2006/relationships/image" Target="../media/image26.png"/><Relationship Id="rId25" Type="http://schemas.openxmlformats.org/officeDocument/2006/relationships/image" Target="../media/image25.png"/><Relationship Id="rId24" Type="http://schemas.openxmlformats.org/officeDocument/2006/relationships/image" Target="../media/image24.png"/><Relationship Id="rId23" Type="http://schemas.microsoft.com/office/2007/relationships/hdphoto" Target="../media/image23.wdp"/><Relationship Id="rId22" Type="http://schemas.openxmlformats.org/officeDocument/2006/relationships/image" Target="../media/image22.png"/><Relationship Id="rId21" Type="http://schemas.microsoft.com/office/2007/relationships/hdphoto" Target="../media/image21.wdp"/><Relationship Id="rId20" Type="http://schemas.openxmlformats.org/officeDocument/2006/relationships/image" Target="../media/image20.png"/><Relationship Id="rId2" Type="http://schemas.openxmlformats.org/officeDocument/2006/relationships/image" Target="../media/image2.png"/><Relationship Id="rId19" Type="http://schemas.microsoft.com/office/2007/relationships/hdphoto" Target="../media/image19.wdp"/><Relationship Id="rId18" Type="http://schemas.openxmlformats.org/officeDocument/2006/relationships/image" Target="../media/image18.png"/><Relationship Id="rId17" Type="http://schemas.microsoft.com/office/2007/relationships/hdphoto" Target="../media/image17.wdp"/><Relationship Id="rId16" Type="http://schemas.openxmlformats.org/officeDocument/2006/relationships/image" Target="../media/image16.png"/><Relationship Id="rId15" Type="http://schemas.microsoft.com/office/2007/relationships/hdphoto" Target="../media/image15.wdp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n 4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" y="647602"/>
            <a:ext cx="32261511" cy="43014337"/>
          </a:xfrm>
          <a:prstGeom prst="rect">
            <a:avLst/>
          </a:prstGeom>
        </p:spPr>
      </p:pic>
      <p:grpSp>
        <p:nvGrpSpPr>
          <p:cNvPr id="30" name="Grupo 29"/>
          <p:cNvGrpSpPr/>
          <p:nvPr/>
        </p:nvGrpSpPr>
        <p:grpSpPr>
          <a:xfrm>
            <a:off x="770772" y="7308436"/>
            <a:ext cx="15318464" cy="6907239"/>
            <a:chOff x="770772" y="9281615"/>
            <a:chExt cx="15318464" cy="6907239"/>
          </a:xfrm>
        </p:grpSpPr>
        <p:sp>
          <p:nvSpPr>
            <p:cNvPr id="3" name="Subtítulo 2"/>
            <p:cNvSpPr txBox="1"/>
            <p:nvPr/>
          </p:nvSpPr>
          <p:spPr>
            <a:xfrm>
              <a:off x="1107526" y="9281615"/>
              <a:ext cx="13573648" cy="13339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810260" indent="-810260" algn="l" defTabSz="3239770" rtl="0" eaLnBrk="1" latinLnBrk="0" hangingPunct="1">
                <a:lnSpc>
                  <a:spcPct val="90000"/>
                </a:lnSpc>
                <a:spcBef>
                  <a:spcPts val="3545"/>
                </a:spcBef>
                <a:buFont typeface="Arial" panose="020B0604020202020204" pitchFamily="34" charset="0"/>
                <a:buChar char="•"/>
                <a:defRPr sz="99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430145" indent="-810260" algn="l" defTabSz="3239770" rtl="0" eaLnBrk="1" latinLnBrk="0" hangingPunct="1">
                <a:lnSpc>
                  <a:spcPct val="90000"/>
                </a:lnSpc>
                <a:spcBef>
                  <a:spcPts val="1770"/>
                </a:spcBef>
                <a:buFont typeface="Arial" panose="020B0604020202020204" pitchFamily="34" charset="0"/>
                <a:buChar char="•"/>
                <a:defRPr sz="85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050030" indent="-810260" algn="l" defTabSz="3239770" rtl="0" eaLnBrk="1" latinLnBrk="0" hangingPunct="1">
                <a:lnSpc>
                  <a:spcPct val="90000"/>
                </a:lnSpc>
                <a:spcBef>
                  <a:spcPts val="1770"/>
                </a:spcBef>
                <a:buFont typeface="Arial" panose="020B0604020202020204" pitchFamily="34" charset="0"/>
                <a:buChar char="•"/>
                <a:defRPr sz="70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669915" indent="-810260" algn="l" defTabSz="3239770" rtl="0" eaLnBrk="1" latinLnBrk="0" hangingPunct="1">
                <a:lnSpc>
                  <a:spcPct val="90000"/>
                </a:lnSpc>
                <a:spcBef>
                  <a:spcPts val="1770"/>
                </a:spcBef>
                <a:buFont typeface="Arial" panose="020B0604020202020204" pitchFamily="34" charset="0"/>
                <a:buChar char="•"/>
                <a:defRPr sz="638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289800" indent="-810260" algn="l" defTabSz="3239770" rtl="0" eaLnBrk="1" latinLnBrk="0" hangingPunct="1">
                <a:lnSpc>
                  <a:spcPct val="90000"/>
                </a:lnSpc>
                <a:spcBef>
                  <a:spcPts val="1770"/>
                </a:spcBef>
                <a:buFont typeface="Arial" panose="020B0604020202020204" pitchFamily="34" charset="0"/>
                <a:buChar char="•"/>
                <a:defRPr sz="638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909685" indent="-810260" algn="l" defTabSz="3239770" rtl="0" eaLnBrk="1" latinLnBrk="0" hangingPunct="1">
                <a:lnSpc>
                  <a:spcPct val="90000"/>
                </a:lnSpc>
                <a:spcBef>
                  <a:spcPts val="1770"/>
                </a:spcBef>
                <a:buFont typeface="Arial" panose="020B0604020202020204" pitchFamily="34" charset="0"/>
                <a:buChar char="•"/>
                <a:defRPr sz="638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529570" indent="-810260" algn="l" defTabSz="3239770" rtl="0" eaLnBrk="1" latinLnBrk="0" hangingPunct="1">
                <a:lnSpc>
                  <a:spcPct val="90000"/>
                </a:lnSpc>
                <a:spcBef>
                  <a:spcPts val="1770"/>
                </a:spcBef>
                <a:buFont typeface="Arial" panose="020B0604020202020204" pitchFamily="34" charset="0"/>
                <a:buChar char="•"/>
                <a:defRPr sz="638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49455" indent="-810260" algn="l" defTabSz="3239770" rtl="0" eaLnBrk="1" latinLnBrk="0" hangingPunct="1">
                <a:lnSpc>
                  <a:spcPct val="90000"/>
                </a:lnSpc>
                <a:spcBef>
                  <a:spcPts val="1770"/>
                </a:spcBef>
                <a:buFont typeface="Arial" panose="020B0604020202020204" pitchFamily="34" charset="0"/>
                <a:buChar char="•"/>
                <a:defRPr sz="638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769340" indent="-810260" algn="l" defTabSz="3239770" rtl="0" eaLnBrk="1" latinLnBrk="0" hangingPunct="1">
                <a:lnSpc>
                  <a:spcPct val="90000"/>
                </a:lnSpc>
                <a:spcBef>
                  <a:spcPts val="1770"/>
                </a:spcBef>
                <a:buFont typeface="Arial" panose="020B0604020202020204" pitchFamily="34" charset="0"/>
                <a:buChar char="•"/>
                <a:defRPr sz="638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s-CO" sz="5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INTRODUCCI</a:t>
              </a:r>
              <a:r>
                <a:rPr lang="en-US" sz="5600" b="1" dirty="0" err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Ó</a:t>
              </a:r>
              <a:r>
                <a:rPr lang="es-CO" sz="5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 </a:t>
              </a:r>
              <a:endParaRPr lang="es-CO" sz="5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ectangle 1"/>
            <p:cNvSpPr>
              <a:spLocks noChangeArrowheads="1"/>
            </p:cNvSpPr>
            <p:nvPr/>
          </p:nvSpPr>
          <p:spPr bwMode="auto">
            <a:xfrm>
              <a:off x="770772" y="10002545"/>
              <a:ext cx="15318464" cy="6186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lvl="0" algn="just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sz="3600" dirty="0">
                  <a:latin typeface="Arial" panose="020B0604020202020204" pitchFamily="34" charset="0"/>
                  <a:cs typeface="Arial" panose="020B0604020202020204" pitchFamily="34" charset="0"/>
                </a:rPr>
                <a:t>La biomedicina enfrenta retos globales críticos, destacando la creciente resistencia bacteriana a antibióticos y la alta prevalencia de cáncer. Esto impulsa la búsqueda de nanomateriales con nuevas propiedades biológicas. La síntesis verde emerge como una ruta eco-amigable para crear nanopartículas de óxido de zinc (ZnO-</a:t>
              </a:r>
              <a:r>
                <a:rPr lang="es-MX" sz="3600" dirty="0" err="1">
                  <a:latin typeface="Arial" panose="020B0604020202020204" pitchFamily="34" charset="0"/>
                  <a:cs typeface="Arial" panose="020B0604020202020204" pitchFamily="34" charset="0"/>
                </a:rPr>
                <a:t>NPs</a:t>
              </a:r>
              <a:r>
                <a:rPr lang="es-MX" sz="3600" dirty="0">
                  <a:latin typeface="Arial" panose="020B0604020202020204" pitchFamily="34" charset="0"/>
                  <a:cs typeface="Arial" panose="020B0604020202020204" pitchFamily="34" charset="0"/>
                </a:rPr>
                <a:t>), un material seguro (FDA), utilizando los fitoquímicos de plantas como </a:t>
              </a:r>
              <a:r>
                <a:rPr lang="es-MX" sz="3600" i="1" dirty="0">
                  <a:latin typeface="Arial" panose="020B0604020202020204" pitchFamily="34" charset="0"/>
                  <a:cs typeface="Arial" panose="020B0604020202020204" pitchFamily="34" charset="0"/>
                </a:rPr>
                <a:t>Nicotiana glauca graham</a:t>
              </a:r>
              <a:r>
                <a:rPr lang="es-MX" sz="3600" dirty="0">
                  <a:latin typeface="Arial" panose="020B0604020202020204" pitchFamily="34" charset="0"/>
                  <a:cs typeface="Arial" panose="020B0604020202020204" pitchFamily="34" charset="0"/>
                </a:rPr>
                <a:t>. Se postula que la combinación de los fitoquímicos de la planta con el ZnO crea una sinergia que potencia la actividad biológica. El objetivo fue sintetizar ZnO-</a:t>
              </a:r>
              <a:r>
                <a:rPr lang="es-MX" sz="3600" dirty="0" err="1">
                  <a:latin typeface="Arial" panose="020B0604020202020204" pitchFamily="34" charset="0"/>
                  <a:cs typeface="Arial" panose="020B0604020202020204" pitchFamily="34" charset="0"/>
                </a:rPr>
                <a:t>NPs</a:t>
              </a:r>
              <a:r>
                <a:rPr lang="es-MX" sz="3600" dirty="0">
                  <a:latin typeface="Arial" panose="020B0604020202020204" pitchFamily="34" charset="0"/>
                  <a:cs typeface="Arial" panose="020B0604020202020204" pitchFamily="34" charset="0"/>
                </a:rPr>
                <a:t> usando </a:t>
              </a:r>
              <a:r>
                <a:rPr lang="es-MX" sz="3600" i="1" dirty="0">
                  <a:latin typeface="Arial" panose="020B0604020202020204" pitchFamily="34" charset="0"/>
                  <a:cs typeface="Arial" panose="020B0604020202020204" pitchFamily="34" charset="0"/>
                </a:rPr>
                <a:t>N. glauca </a:t>
              </a:r>
              <a:r>
                <a:rPr lang="es-MX" sz="3600" dirty="0">
                  <a:latin typeface="Arial" panose="020B0604020202020204" pitchFamily="34" charset="0"/>
                  <a:cs typeface="Arial" panose="020B0604020202020204" pitchFamily="34" charset="0"/>
                </a:rPr>
                <a:t>y evaluar su potencial como agente antimicrobiano, antioxidante y </a:t>
              </a:r>
              <a:r>
                <a:rPr lang="es-MX" sz="3600" dirty="0" err="1">
                  <a:latin typeface="Arial" panose="020B0604020202020204" pitchFamily="34" charset="0"/>
                  <a:cs typeface="Arial" panose="020B0604020202020204" pitchFamily="34" charset="0"/>
                </a:rPr>
                <a:t>antiproliferativo</a:t>
              </a:r>
              <a:r>
                <a:rPr lang="es-MX" sz="3600" dirty="0">
                  <a:latin typeface="Arial" panose="020B0604020202020204" pitchFamily="34" charset="0"/>
                  <a:cs typeface="Arial" panose="020B0604020202020204" pitchFamily="34" charset="0"/>
                </a:rPr>
                <a:t> para abordar estas problemáticas.</a:t>
              </a:r>
              <a:endParaRPr kumimoji="0" lang="es-MX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Subtítulo 2"/>
          <p:cNvSpPr txBox="1"/>
          <p:nvPr/>
        </p:nvSpPr>
        <p:spPr>
          <a:xfrm>
            <a:off x="1075066" y="13862368"/>
            <a:ext cx="13573643" cy="1291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239770" rtl="0" eaLnBrk="1" latinLnBrk="0" hangingPunct="1">
              <a:lnSpc>
                <a:spcPct val="90000"/>
              </a:lnSpc>
              <a:spcBef>
                <a:spcPts val="3545"/>
              </a:spcBef>
              <a:buFont typeface="Arial" panose="020B0604020202020204" pitchFamily="34" charset="0"/>
              <a:buNone/>
              <a:defRPr sz="85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88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7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77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6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65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54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0006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94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83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71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5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CO" sz="5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5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ítulo 2"/>
          <p:cNvSpPr txBox="1"/>
          <p:nvPr/>
        </p:nvSpPr>
        <p:spPr>
          <a:xfrm>
            <a:off x="1487928" y="32304205"/>
            <a:ext cx="13573643" cy="1341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239770" rtl="0" eaLnBrk="1" latinLnBrk="0" hangingPunct="1">
              <a:lnSpc>
                <a:spcPct val="90000"/>
              </a:lnSpc>
              <a:spcBef>
                <a:spcPts val="3545"/>
              </a:spcBef>
              <a:buFont typeface="Arial" panose="020B0604020202020204" pitchFamily="34" charset="0"/>
              <a:buNone/>
              <a:defRPr sz="85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88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7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77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6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65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54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0006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94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83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71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5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Y DISCUSIÓN</a:t>
            </a:r>
            <a:endParaRPr lang="es-CO" sz="5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5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770772" y="33353042"/>
            <a:ext cx="14543031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Se obtuvo  ZnO-</a:t>
            </a:r>
            <a:r>
              <a:rPr lang="es-MX" alt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NPs</a:t>
            </a:r>
            <a:r>
              <a:rPr lang="es-MX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con aglomeraciones (Figura 2 y 3),  estructura cristalina hexagonal tipo wurtzita (figura 4 y 5), el análisis FTIR (Figura 6 y 7) validó la formación del enlace ZnO (banda en 576 cm⁻¹) y la estabilización de las </a:t>
            </a:r>
            <a:r>
              <a:rPr lang="es-MX" alt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NPs</a:t>
            </a:r>
            <a:r>
              <a:rPr lang="es-MX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por fitoquímicos del extracto. Se observó actividad antioxidante en extractos mientras que en las </a:t>
            </a:r>
            <a:r>
              <a:rPr lang="es-MX" alt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NPs</a:t>
            </a:r>
            <a:r>
              <a:rPr lang="es-MX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fue nula (Tabla 1), además de tener propiedades antimicrobianas (Tabla 2) contra las bacterias </a:t>
            </a:r>
            <a:r>
              <a:rPr lang="es-MX" alt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E. coli</a:t>
            </a:r>
            <a:r>
              <a:rPr lang="es-MX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MX" alt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S. aureus</a:t>
            </a:r>
            <a:r>
              <a:rPr lang="es-MX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Por último, ambas ZnO-</a:t>
            </a:r>
            <a:r>
              <a:rPr lang="es-MX" alt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NPs</a:t>
            </a:r>
            <a:r>
              <a:rPr lang="es-MX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presentaron actividad antiproliferativa sobre la línea celular </a:t>
            </a:r>
            <a:r>
              <a:rPr lang="es-MX" alt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HeLa</a:t>
            </a:r>
            <a:r>
              <a:rPr lang="es-MX" alt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MX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MX" sz="3600" dirty="0">
                <a:latin typeface="Arial" panose="020B0604020202020204" pitchFamily="34" charset="0"/>
                <a:cs typeface="Arial" panose="020B0604020202020204" pitchFamily="34" charset="0"/>
              </a:rPr>
              <a:t>Tabla 3)</a:t>
            </a:r>
            <a:endParaRPr kumimoji="0" lang="es-MX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/>
        </p:nvGraphicFramePr>
        <p:xfrm>
          <a:off x="16173246" y="31213963"/>
          <a:ext cx="8723158" cy="4099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2170"/>
                <a:gridCol w="2174682"/>
                <a:gridCol w="3286306"/>
              </a:tblGrid>
              <a:tr h="442451">
                <a:tc>
                  <a:txBody>
                    <a:bodyPr/>
                    <a:lstStyle/>
                    <a:p>
                      <a:r>
                        <a:rPr lang="es-MX" sz="3200" dirty="0"/>
                        <a:t>Muestra</a:t>
                      </a:r>
                      <a:endParaRPr lang="es-MX" sz="3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3200" dirty="0"/>
                        <a:t>MIC</a:t>
                      </a:r>
                      <a:endParaRPr lang="es-MX" sz="3200" dirty="0"/>
                    </a:p>
                  </a:txBody>
                  <a:tcPr anchor="ctr"/>
                </a:tc>
                <a:tc hMerge="1">
                  <a:tcPr/>
                </a:tc>
              </a:tr>
              <a:tr h="607046">
                <a:tc>
                  <a:txBody>
                    <a:bodyPr/>
                    <a:lstStyle/>
                    <a:p>
                      <a:endParaRPr lang="es-MX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200" i="1" dirty="0"/>
                        <a:t>E. coli</a:t>
                      </a:r>
                      <a:endParaRPr lang="es-MX" sz="3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200" i="1" dirty="0"/>
                        <a:t>S. aureus</a:t>
                      </a:r>
                      <a:endParaRPr lang="es-MX" sz="3200" i="1" dirty="0"/>
                    </a:p>
                  </a:txBody>
                  <a:tcPr/>
                </a:tc>
              </a:tr>
              <a:tr h="701347">
                <a:tc>
                  <a:txBody>
                    <a:bodyPr/>
                    <a:lstStyle/>
                    <a:p>
                      <a:r>
                        <a:rPr lang="es-MX" sz="3200" dirty="0"/>
                        <a:t>Extracto </a:t>
                      </a:r>
                      <a:r>
                        <a:rPr lang="es-MX" sz="3200" dirty="0" err="1"/>
                        <a:t>EtOH</a:t>
                      </a:r>
                      <a:endParaRPr lang="es-MX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200" dirty="0"/>
                        <a:t>50 µg/mL</a:t>
                      </a:r>
                      <a:endParaRPr lang="es-MX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2397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MX" sz="3200" dirty="0"/>
                        <a:t>50 µg/mL</a:t>
                      </a:r>
                      <a:endParaRPr lang="es-MX" sz="3200" dirty="0"/>
                    </a:p>
                  </a:txBody>
                  <a:tcPr/>
                </a:tc>
              </a:tr>
              <a:tr h="707922">
                <a:tc>
                  <a:txBody>
                    <a:bodyPr/>
                    <a:lstStyle/>
                    <a:p>
                      <a:r>
                        <a:rPr lang="es-MX" sz="3200" dirty="0"/>
                        <a:t>Extracto </a:t>
                      </a:r>
                      <a:r>
                        <a:rPr lang="es-MX" sz="3200" dirty="0" err="1"/>
                        <a:t>MetOH</a:t>
                      </a:r>
                      <a:endParaRPr lang="es-MX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200" dirty="0"/>
                        <a:t>50 µg/mL</a:t>
                      </a:r>
                      <a:endParaRPr lang="es-MX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2397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MX" sz="3200" dirty="0"/>
                        <a:t>800 µg/mL</a:t>
                      </a:r>
                      <a:endParaRPr lang="es-MX" sz="3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MX" sz="3200" dirty="0"/>
                        <a:t>NP </a:t>
                      </a:r>
                      <a:r>
                        <a:rPr lang="es-MX" sz="3200" dirty="0" err="1"/>
                        <a:t>EtOH</a:t>
                      </a:r>
                      <a:endParaRPr lang="es-MX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200" dirty="0"/>
                        <a:t>&lt; 25 µg/mL</a:t>
                      </a:r>
                      <a:endParaRPr lang="es-MX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2397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MX" sz="3200" dirty="0"/>
                        <a:t>&lt; 25 µg/mL</a:t>
                      </a:r>
                      <a:endParaRPr lang="es-MX" sz="3200" dirty="0"/>
                    </a:p>
                  </a:txBody>
                  <a:tcPr/>
                </a:tc>
              </a:tr>
              <a:tr h="924539">
                <a:tc>
                  <a:txBody>
                    <a:bodyPr/>
                    <a:lstStyle/>
                    <a:p>
                      <a:r>
                        <a:rPr lang="es-MX" sz="3200" dirty="0"/>
                        <a:t>NP </a:t>
                      </a:r>
                      <a:r>
                        <a:rPr lang="es-MX" sz="3200" dirty="0" err="1"/>
                        <a:t>MetOH</a:t>
                      </a:r>
                      <a:endParaRPr lang="es-MX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200" dirty="0"/>
                        <a:t>&lt; 25 µg/mL</a:t>
                      </a:r>
                      <a:endParaRPr lang="es-MX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2397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MX" sz="3200" dirty="0"/>
                        <a:t>&lt; 25 µg/mL</a:t>
                      </a:r>
                      <a:endParaRPr lang="es-MX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24668203" y="18609959"/>
            <a:ext cx="761275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7. 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Espectro FT-IR de </a:t>
            </a:r>
            <a:r>
              <a:rPr lang="es-MX" altLang="en-US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ZnONPs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 solvente etanol vs con solvente metanol utilizando </a:t>
            </a:r>
            <a:r>
              <a:rPr lang="es-MX" altLang="en-US" sz="3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Nicotiana glauca</a:t>
            </a:r>
            <a:endParaRPr lang="es-MX" altLang="en-US" sz="32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s-MX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ubtítulo 2"/>
          <p:cNvSpPr txBox="1"/>
          <p:nvPr/>
        </p:nvSpPr>
        <p:spPr>
          <a:xfrm>
            <a:off x="17881379" y="35383638"/>
            <a:ext cx="13573648" cy="133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239770" rtl="0" eaLnBrk="1" latinLnBrk="0" hangingPunct="1">
              <a:lnSpc>
                <a:spcPct val="90000"/>
              </a:lnSpc>
              <a:spcBef>
                <a:spcPts val="3545"/>
              </a:spcBef>
              <a:buFont typeface="Arial" panose="020B0604020202020204" pitchFamily="34" charset="0"/>
              <a:buNone/>
              <a:defRPr sz="85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88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7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77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6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65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54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0006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94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83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71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5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CO" sz="5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5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5"/>
              <p:cNvSpPr>
                <a:spLocks noChangeArrowheads="1"/>
              </p:cNvSpPr>
              <p:nvPr/>
            </p:nvSpPr>
            <p:spPr bwMode="auto">
              <a:xfrm>
                <a:off x="16496839" y="35778945"/>
                <a:ext cx="15800229" cy="63696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spAutoFit/>
              </a:bodyPr>
              <a:lstStyle/>
              <a:p>
                <a:pPr lvl="0"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MX" altLang="en-US" sz="3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Aunque las ZnO-</a:t>
                </a:r>
                <a:r>
                  <a:rPr lang="es-MX" altLang="en-US" sz="36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NPs</a:t>
                </a:r>
                <a:r>
                  <a:rPr lang="es-MX" altLang="en-US" sz="3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sintetizadas con </a:t>
                </a:r>
                <a:r>
                  <a:rPr lang="es-MX" altLang="en-US" sz="3600" i="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N. glauca </a:t>
                </a:r>
                <a:r>
                  <a:rPr lang="es-MX" altLang="en-US" sz="3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no presentaron actividad antioxidante y dicha actividad fue exclusiva de los extractos vegetales  demostraron un potencial biomédico, con actividad antimicrobiana (MIC &lt; 25 µg/mL) y antiproliferativa en </a:t>
                </a:r>
                <a:r>
                  <a:rPr lang="es-MX" altLang="en-US" sz="3600" i="1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HeLa</a:t>
                </a:r>
                <a:r>
                  <a:rPr lang="es-MX" altLang="en-US" sz="3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sz="3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MX" sz="3600" b="0" i="1" dirty="0">
                            <a:latin typeface="Cambria Math" panose="02040503050406030204" pitchFamily="18" charset="0"/>
                          </a:rPr>
                          <m:t>𝐼𝐶</m:t>
                        </m:r>
                      </m:e>
                      <m:sub>
                        <m:r>
                          <a:rPr lang="es-MX" sz="3600" b="0" i="1" dirty="0">
                            <a:latin typeface="Cambria Math" panose="02040503050406030204" pitchFamily="18" charset="0"/>
                          </a:rPr>
                          <m:t>50</m:t>
                        </m:r>
                      </m:sub>
                    </m:sSub>
                  </m:oMath>
                </a14:m>
                <a:r>
                  <a:rPr lang="es-MX" altLang="en-US" sz="3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24.28 µg/mL).Estos resultados validan su potencial biomédico; el siguiente paso es evaluar la citotoxicidad selectiva en células sanas.</a:t>
                </a:r>
                <a:endParaRPr lang="es-MX" altLang="en-US" sz="36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en-US" altLang="en-US" sz="4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en-US" altLang="en-US" sz="4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s-MX" altLang="en-US" sz="4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   (Formato </a:t>
                </a:r>
                <a:r>
                  <a:rPr lang="es-MX" altLang="en-US" sz="4800" dirty="0">
                    <a:ln>
                      <a:noFill/>
                    </a:ln>
                    <a:effectLst/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APA)</a:t>
                </a:r>
                <a:endParaRPr kumimoji="0" lang="es-MX" altLang="en-US" sz="4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s-MX" altLang="en-US" sz="4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    </a:t>
                </a:r>
                <a:endParaRPr kumimoji="0" lang="es-MX" altLang="en-US" sz="4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96839" y="35778945"/>
                <a:ext cx="15800229" cy="6369685"/>
              </a:xfrm>
              <a:prstGeom prst="rect">
                <a:avLst/>
              </a:prstGeom>
              <a:blipFill rotWithShape="1">
                <a:blip r:embed="rId2"/>
                <a:stretch>
                  <a:fillRect l="-1" t="-8" r="2" b="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s-MX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ubtítulo 2"/>
          <p:cNvSpPr txBox="1"/>
          <p:nvPr/>
        </p:nvSpPr>
        <p:spPr>
          <a:xfrm>
            <a:off x="16916452" y="39437241"/>
            <a:ext cx="13911915" cy="122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239770" rtl="0" eaLnBrk="1" latinLnBrk="0" hangingPunct="1">
              <a:lnSpc>
                <a:spcPct val="90000"/>
              </a:lnSpc>
              <a:spcBef>
                <a:spcPts val="3545"/>
              </a:spcBef>
              <a:buFont typeface="Arial" panose="020B0604020202020204" pitchFamily="34" charset="0"/>
              <a:buNone/>
              <a:defRPr sz="85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88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7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77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6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65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54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0006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94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83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71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REFERENCIAS</a:t>
            </a:r>
            <a:endParaRPr lang="es-CO" sz="4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sz="5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Conector recto 33"/>
          <p:cNvCxnSpPr/>
          <p:nvPr/>
        </p:nvCxnSpPr>
        <p:spPr>
          <a:xfrm>
            <a:off x="6730586" y="7192737"/>
            <a:ext cx="25603768" cy="19050"/>
          </a:xfrm>
          <a:prstGeom prst="line">
            <a:avLst/>
          </a:prstGeom>
          <a:ln w="19050">
            <a:solidFill>
              <a:srgbClr val="003399">
                <a:alpha val="92157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ítulo 1"/>
          <p:cNvSpPr txBox="1"/>
          <p:nvPr/>
        </p:nvSpPr>
        <p:spPr>
          <a:xfrm>
            <a:off x="8011182" y="3856824"/>
            <a:ext cx="23912987" cy="24564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32397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59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MX" sz="5000" b="1" dirty="0">
                <a:latin typeface="Arial Black" panose="020B0A04020102020204" pitchFamily="34" charset="0"/>
                <a:cs typeface="Arial Black" panose="020B0A04020102020204" pitchFamily="34" charset="0"/>
              </a:rPr>
              <a:t>SÍNTESIS VERDE DE NANOPARTÍCULAS DE ÓXIDO DE ZINC CON </a:t>
            </a:r>
            <a:r>
              <a:rPr lang="es-MX" sz="5000" b="1" i="1" dirty="0" err="1">
                <a:latin typeface="Arial Black" panose="020B0A04020102020204" pitchFamily="34" charset="0"/>
                <a:cs typeface="Arial Black" panose="020B0A04020102020204" pitchFamily="34" charset="0"/>
              </a:rPr>
              <a:t>Nicotiana</a:t>
            </a:r>
            <a:r>
              <a:rPr lang="es-MX" sz="5000" b="1" i="1" dirty="0">
                <a:latin typeface="Arial Black" panose="020B0A04020102020204" pitchFamily="34" charset="0"/>
                <a:cs typeface="Arial Black" panose="020B0A04020102020204" pitchFamily="34" charset="0"/>
              </a:rPr>
              <a:t> glauca: </a:t>
            </a:r>
            <a:r>
              <a:rPr lang="es-MX" sz="5000" b="1" dirty="0">
                <a:latin typeface="Arial Black" panose="020B0A04020102020204" pitchFamily="34" charset="0"/>
                <a:cs typeface="Arial Black" panose="020B0A04020102020204" pitchFamily="34" charset="0"/>
              </a:rPr>
              <a:t>ACTIVIDAD ANTIOXIDANTE, ANTIMICROBIANA Y ANTIPROLIFERATIVA</a:t>
            </a:r>
            <a:endParaRPr lang="es-CO" sz="5000" b="1" dirty="0"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10229862" y="6288956"/>
            <a:ext cx="193430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s-MX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Velázquez-López Danna Esmeralda</a:t>
            </a:r>
            <a:endParaRPr kumimoji="0" lang="es-MX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8" name="Tabla 27"/>
          <p:cNvGraphicFramePr>
            <a:graphicFrameLocks noGrp="1"/>
          </p:cNvGraphicFramePr>
          <p:nvPr/>
        </p:nvGraphicFramePr>
        <p:xfrm>
          <a:off x="7646670" y="1221105"/>
          <a:ext cx="24759920" cy="381381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456680"/>
                <a:gridCol w="18303240"/>
              </a:tblGrid>
              <a:tr h="2644927">
                <a:tc>
                  <a:txBody>
                    <a:bodyPr/>
                    <a:lstStyle/>
                    <a:p>
                      <a:pPr marL="127000" algn="l">
                        <a:lnSpc>
                          <a:spcPts val="10010"/>
                        </a:lnSpc>
                        <a:spcAft>
                          <a:spcPts val="0"/>
                        </a:spcAft>
                      </a:pPr>
                      <a:endParaRPr lang="es-ES" sz="16400" b="1" dirty="0">
                        <a:solidFill>
                          <a:srgbClr val="FFC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127000" algn="l">
                        <a:lnSpc>
                          <a:spcPts val="10010"/>
                        </a:lnSpc>
                        <a:spcAft>
                          <a:spcPts val="0"/>
                        </a:spcAft>
                      </a:pPr>
                      <a:r>
                        <a:rPr lang="es-ES" sz="16400" b="1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XLI</a:t>
                      </a:r>
                      <a:r>
                        <a:rPr lang="es-MX" altLang="es-ES" sz="16400" b="1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r>
                        <a:rPr lang="es-ES" sz="16400" b="1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endParaRPr lang="es-MX" sz="16400" b="1" dirty="0">
                        <a:solidFill>
                          <a:srgbClr val="FFC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s-ES" sz="2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endParaRPr lang="es-MX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475615" algn="just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7400" b="1" spc="500" baseline="0" dirty="0">
                          <a:solidFill>
                            <a:srgbClr val="1D337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Muestra Estudiantil Edición:</a:t>
                      </a:r>
                      <a:endParaRPr lang="es-ES" sz="7400" b="1" spc="500" baseline="0" dirty="0">
                        <a:solidFill>
                          <a:srgbClr val="1D337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475615" algn="just">
                        <a:spcAft>
                          <a:spcPts val="0"/>
                        </a:spcAft>
                      </a:pPr>
                      <a:r>
                        <a:rPr lang="es-MX" sz="55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s-ES" sz="5500" b="1" spc="500" dirty="0">
                          <a:solidFill>
                            <a:srgbClr val="1D337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+mn-ea"/>
                        </a:rPr>
                        <a:t>M</a:t>
                      </a:r>
                      <a:r>
                        <a:rPr lang="es-MX" altLang="es-ES" sz="5500" b="1" spc="500" dirty="0">
                          <a:solidFill>
                            <a:srgbClr val="1D337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sym typeface="+mn-ea"/>
                        </a:rPr>
                        <a:t>. C. Luz del Carmen Hoyos Nuño</a:t>
                      </a:r>
                      <a:endParaRPr lang="es-MX" altLang="es-ES" sz="5500" b="1" spc="500" dirty="0">
                        <a:solidFill>
                          <a:srgbClr val="1D337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  <a:sym typeface="+mn-ea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9365" y="13484785"/>
            <a:ext cx="6800515" cy="526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4493" y="13183183"/>
            <a:ext cx="6732099" cy="526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391681" y="18632723"/>
            <a:ext cx="7744633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6. 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Espectro FT-IR de Extracto de </a:t>
            </a:r>
            <a:r>
              <a:rPr lang="es-MX" altLang="en-US" sz="3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Nicotiana glauca 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solvente etanol vs con solvente metanol utilizando </a:t>
            </a:r>
            <a:r>
              <a:rPr lang="es-MX" altLang="en-US" sz="3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Nicotiana glauca</a:t>
            </a:r>
            <a:endParaRPr lang="es-MX" altLang="en-US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s-MX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3" y="38767052"/>
            <a:ext cx="3269769" cy="243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286" y="38968203"/>
            <a:ext cx="4772339" cy="220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361" y="38644686"/>
            <a:ext cx="2913823" cy="268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5897" y="38988655"/>
            <a:ext cx="4976747" cy="222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8427322" y="41525017"/>
            <a:ext cx="732295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3. 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Análisis SEM de </a:t>
            </a:r>
            <a:r>
              <a:rPr lang="es-MX" altLang="en-US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ZnONPs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 solvente etanol</a:t>
            </a:r>
            <a:endParaRPr kumimoji="0" lang="es-MX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367177" y="41417646"/>
            <a:ext cx="765144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2. 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Análisis SEM de </a:t>
            </a:r>
            <a:r>
              <a:rPr lang="es-MX" altLang="en-US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ZnONPs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 solvente metanol</a:t>
            </a:r>
            <a:endParaRPr kumimoji="0" lang="es-MX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16091039" y="30029735"/>
            <a:ext cx="80452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Tabla 2. 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Concentración Mínima Inhibitoria (MIC) de muestras analizadas</a:t>
            </a:r>
            <a:endParaRPr kumimoji="0" lang="es-MX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16531852" y="23471522"/>
            <a:ext cx="379052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HeLa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DMSO</a:t>
            </a:r>
            <a:endParaRPr kumimoji="0" lang="es-MX" alt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19666123" y="23386412"/>
            <a:ext cx="330234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MX" alt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NPs</a:t>
            </a:r>
            <a:r>
              <a:rPr kumimoji="0" lang="es-MX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12.5 </a:t>
            </a:r>
            <a:r>
              <a:rPr lang="es-MX" sz="3200" dirty="0"/>
              <a:t>µg/mL</a:t>
            </a:r>
            <a:r>
              <a:rPr kumimoji="0" lang="es-MX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s-MX" alt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22906886" y="23305456"/>
            <a:ext cx="29550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MX" alt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NPs</a:t>
            </a:r>
            <a:r>
              <a:rPr kumimoji="0" lang="es-MX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25 </a:t>
            </a:r>
            <a:r>
              <a:rPr lang="es-MX" sz="3200" dirty="0"/>
              <a:t>µg/mL</a:t>
            </a:r>
            <a:r>
              <a:rPr kumimoji="0" lang="es-MX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s-MX" alt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1"/>
          <p:cNvSpPr>
            <a:spLocks noChangeArrowheads="1"/>
          </p:cNvSpPr>
          <p:nvPr/>
        </p:nvSpPr>
        <p:spPr bwMode="auto">
          <a:xfrm>
            <a:off x="28751506" y="23385283"/>
            <a:ext cx="328884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NPs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</a:t>
            </a:r>
            <a:r>
              <a:rPr kumimoji="0" lang="es-MX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00 </a:t>
            </a:r>
            <a:r>
              <a:rPr lang="es-MX" sz="3200" dirty="0"/>
              <a:t>µg/mL</a:t>
            </a:r>
            <a:r>
              <a:rPr kumimoji="0" lang="es-MX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s-MX" alt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21688156" y="20163240"/>
            <a:ext cx="58746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 Antiproliferativa</a:t>
            </a:r>
            <a:endParaRPr lang="es-MX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7" name="Tabla 46"/>
              <p:cNvGraphicFramePr>
                <a:graphicFrameLocks noGrp="1"/>
              </p:cNvGraphicFramePr>
              <p:nvPr/>
            </p:nvGraphicFramePr>
            <p:xfrm>
              <a:off x="25621595" y="31065780"/>
              <a:ext cx="6302574" cy="38495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64865"/>
                    <a:gridCol w="3037709"/>
                  </a:tblGrid>
                  <a:tr h="647070"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Muestra</a:t>
                          </a:r>
                          <a:endParaRPr lang="es-MX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MX" sz="36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MX" sz="3600" b="1" i="1" dirty="0" smtClean="0">
                                        <a:latin typeface="Cambria Math" panose="02040503050406030204" pitchFamily="18" charset="0"/>
                                      </a:rPr>
                                      <m:t>𝑰𝑪</m:t>
                                    </m:r>
                                  </m:e>
                                  <m:sub>
                                    <m:r>
                                      <a:rPr lang="es-MX" sz="3600" b="1" i="1" dirty="0" smtClean="0">
                                        <a:latin typeface="Cambria Math" panose="02040503050406030204" pitchFamily="18" charset="0"/>
                                      </a:rPr>
                                      <m:t>𝟓𝟎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MX" sz="3600" dirty="0"/>
                        </a:p>
                      </a:txBody>
                      <a:tcPr/>
                    </a:tc>
                  </a:tr>
                  <a:tr h="647070"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NP </a:t>
                          </a:r>
                          <a:r>
                            <a:rPr lang="es-MX" sz="3600" dirty="0" err="1"/>
                            <a:t>EtOH</a:t>
                          </a:r>
                          <a:endParaRPr lang="es-MX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600" b="0" dirty="0"/>
                            <a:t>24.28 µg/mL.</a:t>
                          </a:r>
                          <a:endParaRPr lang="es-MX" sz="3600" b="0" dirty="0"/>
                        </a:p>
                      </a:txBody>
                      <a:tcPr/>
                    </a:tc>
                  </a:tr>
                  <a:tr h="782341"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NP </a:t>
                          </a:r>
                          <a:r>
                            <a:rPr lang="es-MX" sz="3600" dirty="0" err="1"/>
                            <a:t>MetOH</a:t>
                          </a:r>
                          <a:endParaRPr lang="es-MX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38.01 µg/mL </a:t>
                          </a:r>
                          <a:endParaRPr lang="es-MX" sz="3600" dirty="0"/>
                        </a:p>
                      </a:txBody>
                      <a:tcPr/>
                    </a:tc>
                  </a:tr>
                  <a:tr h="647070"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600" dirty="0"/>
                            <a:t>Extracto </a:t>
                          </a:r>
                          <a:r>
                            <a:rPr lang="es-MX" sz="3600" dirty="0" err="1"/>
                            <a:t>EtOH</a:t>
                          </a:r>
                          <a:endParaRPr lang="es-MX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 &gt;400 µg/mL </a:t>
                          </a:r>
                          <a:endParaRPr lang="es-MX" sz="3600" dirty="0"/>
                        </a:p>
                      </a:txBody>
                      <a:tcPr/>
                    </a:tc>
                  </a:tr>
                  <a:tr h="1126012"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600" dirty="0"/>
                            <a:t>Extracto </a:t>
                          </a:r>
                          <a:r>
                            <a:rPr lang="es-MX" sz="3600" dirty="0" err="1"/>
                            <a:t>MetOH</a:t>
                          </a:r>
                          <a:endParaRPr lang="es-MX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&gt; 400 µg/mL </a:t>
                          </a:r>
                          <a:endParaRPr lang="es-MX" sz="3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7" name="Tabla 46"/>
              <p:cNvGraphicFramePr>
                <a:graphicFrameLocks noGrp="1"/>
              </p:cNvGraphicFramePr>
              <p:nvPr/>
            </p:nvGraphicFramePr>
            <p:xfrm>
              <a:off x="25621595" y="31065780"/>
              <a:ext cx="6302574" cy="38495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64865"/>
                    <a:gridCol w="3037709"/>
                  </a:tblGrid>
                  <a:tr h="647065"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Muestra</a:t>
                          </a:r>
                          <a:endParaRPr lang="es-MX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>
                        <a:blipFill>
                          <a:blip r:embed="rId9"/>
                        </a:blipFill>
                      </a:tcPr>
                    </a:tc>
                  </a:tr>
                  <a:tr h="647070"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NP </a:t>
                          </a:r>
                          <a:r>
                            <a:rPr lang="es-MX" sz="3600" dirty="0" err="1"/>
                            <a:t>EtOH</a:t>
                          </a:r>
                          <a:endParaRPr lang="es-MX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600" b="0" dirty="0"/>
                            <a:t>24.28 µg/mL.</a:t>
                          </a:r>
                          <a:endParaRPr lang="es-MX" sz="3600" b="0" dirty="0"/>
                        </a:p>
                      </a:txBody>
                      <a:tcPr/>
                    </a:tc>
                  </a:tr>
                  <a:tr h="782341"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NP </a:t>
                          </a:r>
                          <a:r>
                            <a:rPr lang="es-MX" sz="3600" dirty="0" err="1"/>
                            <a:t>MetOH</a:t>
                          </a:r>
                          <a:endParaRPr lang="es-MX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38.01 µg/mL </a:t>
                          </a:r>
                          <a:endParaRPr lang="es-MX" sz="3600" dirty="0"/>
                        </a:p>
                      </a:txBody>
                      <a:tcPr/>
                    </a:tc>
                  </a:tr>
                  <a:tr h="647070"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600" dirty="0"/>
                            <a:t>Extracto </a:t>
                          </a:r>
                          <a:r>
                            <a:rPr lang="es-MX" sz="3600" dirty="0" err="1"/>
                            <a:t>EtOH</a:t>
                          </a:r>
                          <a:endParaRPr lang="es-MX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 &gt;400 µg/mL </a:t>
                          </a:r>
                          <a:endParaRPr lang="es-MX" sz="3600" dirty="0"/>
                        </a:p>
                      </a:txBody>
                      <a:tcPr/>
                    </a:tc>
                  </a:tr>
                  <a:tr h="1126012"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600" dirty="0"/>
                            <a:t>Extracto </a:t>
                          </a:r>
                          <a:r>
                            <a:rPr lang="es-MX" sz="3600" dirty="0" err="1"/>
                            <a:t>MetOH</a:t>
                          </a:r>
                          <a:endParaRPr lang="es-MX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600" dirty="0"/>
                            <a:t>&gt; 400 µg/mL </a:t>
                          </a:r>
                          <a:endParaRPr lang="es-MX" sz="3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Rectangle 1"/>
              <p:cNvSpPr>
                <a:spLocks noChangeArrowheads="1"/>
              </p:cNvSpPr>
              <p:nvPr/>
            </p:nvSpPr>
            <p:spPr bwMode="auto">
              <a:xfrm>
                <a:off x="25693662" y="29897432"/>
                <a:ext cx="5876584" cy="10772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spAutoFit/>
              </a:bodyPr>
              <a:lstStyle/>
              <a:p>
                <a:pPr lvl="0" algn="just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MX" altLang="en-US" sz="3200" b="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Tabla 3.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sz="3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MX" sz="3200" b="1" i="1" dirty="0">
                            <a:latin typeface="Cambria Math" panose="02040503050406030204" pitchFamily="18" charset="0"/>
                          </a:rPr>
                          <m:t>𝑰𝑪</m:t>
                        </m:r>
                      </m:e>
                      <m:sub>
                        <m:r>
                          <a:rPr lang="es-MX" sz="3200" b="1" i="1" dirty="0">
                            <a:latin typeface="Cambria Math" panose="02040503050406030204" pitchFamily="18" charset="0"/>
                          </a:rPr>
                          <m:t>𝟓𝟎</m:t>
                        </m:r>
                      </m:sub>
                    </m:sSub>
                  </m:oMath>
                </a14:m>
                <a:r>
                  <a:rPr lang="es-MX" altLang="en-US" sz="3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de </a:t>
                </a:r>
                <a:r>
                  <a:rPr lang="es-MX" altLang="en-US" sz="32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ZnONPs</a:t>
                </a:r>
                <a:r>
                  <a:rPr lang="es-MX" altLang="en-US" sz="32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frente a </a:t>
                </a:r>
                <a:r>
                  <a:rPr lang="es-MX" altLang="en-US" sz="3200" i="1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HeLa</a:t>
                </a:r>
                <a:endParaRPr kumimoji="0" lang="es-MX" altLang="en-US" sz="32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8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93662" y="29897432"/>
                <a:ext cx="5876584" cy="1077218"/>
              </a:xfrm>
              <a:prstGeom prst="rect">
                <a:avLst/>
              </a:prstGeom>
              <a:blipFill rotWithShape="1">
                <a:blip r:embed="rId10"/>
                <a:stretch>
                  <a:fillRect l="-5" t="-34" r="10" b="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s-MX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1"/>
          <p:cNvSpPr>
            <a:spLocks noChangeArrowheads="1"/>
          </p:cNvSpPr>
          <p:nvPr/>
        </p:nvSpPr>
        <p:spPr bwMode="auto">
          <a:xfrm>
            <a:off x="18396095" y="24058693"/>
            <a:ext cx="140526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8. </a:t>
            </a:r>
            <a:r>
              <a:rPr lang="es-MX" altLang="en-US" sz="32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HeLa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ante diferentes concentraciones de </a:t>
            </a:r>
            <a:r>
              <a:rPr lang="es-MX" altLang="en-US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ZnONPs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s-MX" alt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16748026" y="12280906"/>
            <a:ext cx="7471725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MX" alt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4. 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DRX de ZnO-</a:t>
            </a:r>
            <a:r>
              <a:rPr lang="es-MX" altLang="en-US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NPs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 extracto de </a:t>
            </a:r>
            <a:r>
              <a:rPr lang="es-MX" altLang="en-US" sz="3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Nicotiana glauca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solvente Etanol</a:t>
            </a:r>
            <a:endParaRPr lang="es-MX" altLang="en-US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MX" altLang="en-US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s-MX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36" name="Picture 12" descr="Código QR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473" y="40191938"/>
            <a:ext cx="2706565" cy="270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4485955" y="12273924"/>
            <a:ext cx="7692255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MX" alt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5. 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DRX de ZnO-</a:t>
            </a:r>
            <a:r>
              <a:rPr lang="es-MX" altLang="en-US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NPs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 extracto de </a:t>
            </a:r>
            <a:r>
              <a:rPr lang="es-MX" altLang="en-US" sz="3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Nicotiana glauca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solvente Metanol</a:t>
            </a:r>
            <a:endParaRPr lang="es-MX" altLang="en-US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MX" altLang="en-US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s-MX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6019" y="14662843"/>
            <a:ext cx="13266558" cy="6787094"/>
          </a:xfrm>
          <a:prstGeom prst="rect">
            <a:avLst/>
          </a:prstGeom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956019" y="30939999"/>
            <a:ext cx="139729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s-MX" alt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1. 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Metodologías utilizadas para la elaboración de ZnO- </a:t>
            </a:r>
            <a:r>
              <a:rPr lang="es-MX" altLang="en-US" sz="3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NPs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su evaluación biológica.</a:t>
            </a:r>
            <a:endParaRPr kumimoji="0" lang="es-MX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1" name="Tabla 60"/>
              <p:cNvGraphicFramePr>
                <a:graphicFrameLocks noGrp="1"/>
              </p:cNvGraphicFramePr>
              <p:nvPr/>
            </p:nvGraphicFramePr>
            <p:xfrm>
              <a:off x="16490282" y="25365317"/>
              <a:ext cx="14964745" cy="34524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62182"/>
                    <a:gridCol w="3567521"/>
                    <a:gridCol w="3840239"/>
                    <a:gridCol w="3294803"/>
                  </a:tblGrid>
                  <a:tr h="558444"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Muestra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sz="3200" dirty="0"/>
                            <a:t>DPPH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MX" sz="32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s-MX" sz="320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MX" sz="3200" b="1" i="1" dirty="0" smtClean="0">
                                          <a:latin typeface="Cambria Math" panose="02040503050406030204" pitchFamily="18" charset="0"/>
                                        </a:rPr>
                                        <m:t>𝑰𝑪</m:t>
                                      </m:r>
                                    </m:e>
                                    <m:sub>
                                      <m:r>
                                        <a:rPr lang="es-MX" sz="3200" b="1" i="1" dirty="0" smtClean="0">
                                          <a:latin typeface="Cambria Math" panose="02040503050406030204" pitchFamily="18" charset="0"/>
                                        </a:rPr>
                                        <m:t>𝟓𝟎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s-MX" sz="3200" b="1" i="1" dirty="0" smtClean="0"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sup>
                              </m:sSup>
                            </m:oMath>
                          </a14:m>
                          <a:endParaRPr lang="es-MX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MX" sz="3200" dirty="0"/>
                            <a:t>Fenoles totales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s-MX" sz="32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s-MX" sz="3200" b="1" i="1" dirty="0" smtClean="0">
                                      <a:latin typeface="Cambria Math" panose="02040503050406030204" pitchFamily="18" charset="0"/>
                                    </a:rPr>
                                    <m:t>𝒎𝑴</m:t>
                                  </m:r>
                                </m:e>
                                <m:sup>
                                  <m:r>
                                    <a:rPr lang="es-MX" sz="3200" b="1" i="1" dirty="0" smtClean="0"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sup>
                              </m:sSup>
                            </m:oMath>
                          </a14:m>
                          <a:endParaRPr lang="es-MX" sz="3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s-MX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MX" sz="3200" b="1" i="0" smtClean="0">
                                        <a:latin typeface="Cambria Math" panose="02040503050406030204" pitchFamily="18" charset="0"/>
                                      </a:rPr>
                                      <m:t>𝐀𝐁𝐓𝐒</m:t>
                                    </m:r>
                                  </m:e>
                                  <m:sup>
                                    <m:r>
                                      <a:rPr lang="es-MX" sz="32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s-MX" sz="3200" dirty="0"/>
                        </a:p>
                      </a:txBody>
                      <a:tcPr anchor="ctr"/>
                    </a:tc>
                  </a:tr>
                  <a:tr h="676308"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Extracto </a:t>
                          </a:r>
                          <a:r>
                            <a:rPr lang="es-MX" sz="3200" dirty="0" err="1"/>
                            <a:t>EtOH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29.86 ± 0.96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590.6 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200" dirty="0"/>
                            <a:t>16.66</a:t>
                          </a:r>
                          <a:endParaRPr lang="es-MX" sz="3200" dirty="0"/>
                        </a:p>
                      </a:txBody>
                      <a:tcPr/>
                    </a:tc>
                  </a:tr>
                  <a:tr h="682648"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Extracto </a:t>
                          </a:r>
                          <a:r>
                            <a:rPr lang="es-MX" sz="3200" dirty="0" err="1"/>
                            <a:t>MetOH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62.22 ± 0.95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654.8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200" dirty="0"/>
                            <a:t>18.33</a:t>
                          </a:r>
                          <a:endParaRPr lang="es-MX" sz="3200" dirty="0"/>
                        </a:p>
                      </a:txBody>
                      <a:tcPr/>
                    </a:tc>
                  </a:tr>
                  <a:tr h="558444"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NP </a:t>
                          </a:r>
                          <a:r>
                            <a:rPr lang="es-MX" sz="3200" dirty="0" err="1"/>
                            <a:t>EtOH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&gt;500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0.1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200" dirty="0"/>
                            <a:t>Ausente</a:t>
                          </a:r>
                          <a:endParaRPr lang="es-MX" sz="3200" dirty="0"/>
                        </a:p>
                      </a:txBody>
                      <a:tcPr/>
                    </a:tc>
                  </a:tr>
                  <a:tr h="891531"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NP </a:t>
                          </a:r>
                          <a:r>
                            <a:rPr lang="es-MX" sz="3200" dirty="0" err="1"/>
                            <a:t>MetOH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&gt;500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0.1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200" dirty="0"/>
                            <a:t>Ausente</a:t>
                          </a:r>
                          <a:endParaRPr lang="es-MX" sz="3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1" name="Tabla 60"/>
              <p:cNvGraphicFramePr>
                <a:graphicFrameLocks noGrp="1"/>
              </p:cNvGraphicFramePr>
              <p:nvPr/>
            </p:nvGraphicFramePr>
            <p:xfrm>
              <a:off x="16490282" y="25365317"/>
              <a:ext cx="14964745" cy="34524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262182"/>
                    <a:gridCol w="3567521"/>
                    <a:gridCol w="3840239"/>
                    <a:gridCol w="3294803"/>
                  </a:tblGrid>
                  <a:tr h="645795"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Muestra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>
                          <a:blip r:embed="rId13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>
                          <a:blip r:embed="rId13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MX"/>
                        </a:p>
                      </a:txBody>
                      <a:tcPr anchor="ctr">
                        <a:blipFill>
                          <a:blip r:embed="rId13"/>
                        </a:blipFill>
                      </a:tcPr>
                    </a:tc>
                  </a:tr>
                  <a:tr h="676308"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Extracto </a:t>
                          </a:r>
                          <a:r>
                            <a:rPr lang="es-MX" sz="3200" dirty="0" err="1"/>
                            <a:t>EtOH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29.86 ± 0.96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590.6 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200" dirty="0"/>
                            <a:t>16.66</a:t>
                          </a:r>
                          <a:endParaRPr lang="es-MX" sz="3200" dirty="0"/>
                        </a:p>
                      </a:txBody>
                      <a:tcPr/>
                    </a:tc>
                  </a:tr>
                  <a:tr h="682648"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Extracto </a:t>
                          </a:r>
                          <a:r>
                            <a:rPr lang="es-MX" sz="3200" dirty="0" err="1"/>
                            <a:t>MetOH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62.22 ± 0.95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654.8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200" dirty="0"/>
                            <a:t>18.33</a:t>
                          </a:r>
                          <a:endParaRPr lang="es-MX" sz="3200" dirty="0"/>
                        </a:p>
                      </a:txBody>
                      <a:tcPr/>
                    </a:tc>
                  </a:tr>
                  <a:tr h="558444"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NP </a:t>
                          </a:r>
                          <a:r>
                            <a:rPr lang="es-MX" sz="3200" dirty="0" err="1"/>
                            <a:t>EtOH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&gt;500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0.1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200" dirty="0"/>
                            <a:t>Ausente</a:t>
                          </a:r>
                          <a:endParaRPr lang="es-MX" sz="3200" dirty="0"/>
                        </a:p>
                      </a:txBody>
                      <a:tcPr/>
                    </a:tc>
                  </a:tr>
                  <a:tr h="891531"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NP </a:t>
                          </a:r>
                          <a:r>
                            <a:rPr lang="es-MX" sz="3200" dirty="0" err="1"/>
                            <a:t>MetOH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&gt;500</a:t>
                          </a:r>
                          <a:endParaRPr lang="es-MX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MX" sz="3200" dirty="0"/>
                            <a:t>0.1</a:t>
                          </a:r>
                          <a:endParaRPr lang="es-MX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3977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s-MX" sz="3200" dirty="0"/>
                            <a:t>Ausente</a:t>
                          </a:r>
                          <a:endParaRPr lang="es-MX" sz="3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pic>
        <p:nvPicPr>
          <p:cNvPr id="62" name="Picture 2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0000"/>
                    </a14:imgEffect>
                    <a14:imgEffect>
                      <a14:saturation sat="29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366" b="25246"/>
          <a:stretch>
            <a:fillRect/>
          </a:stretch>
        </p:blipFill>
        <p:spPr bwMode="auto">
          <a:xfrm>
            <a:off x="16711000" y="20883048"/>
            <a:ext cx="2449288" cy="254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Marcador de contenido 4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20000" contrast="20000"/>
                    </a14:imgEffect>
                    <a14:imgEffect>
                      <a14:colorTemperature colorTemp="115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783412" y="20859823"/>
            <a:ext cx="2500350" cy="2492233"/>
          </a:xfrm>
          <a:prstGeom prst="rect">
            <a:avLst/>
          </a:prstGeom>
        </p:spPr>
      </p:pic>
      <p:pic>
        <p:nvPicPr>
          <p:cNvPr id="1024" name="Imagen 1023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20000"/>
                    </a14:imgEffect>
                    <a14:imgEffect>
                      <a14:saturation sat="26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49545" y="20845498"/>
            <a:ext cx="2743969" cy="2490400"/>
          </a:xfrm>
          <a:prstGeom prst="rect">
            <a:avLst/>
          </a:prstGeom>
        </p:spPr>
      </p:pic>
      <p:pic>
        <p:nvPicPr>
          <p:cNvPr id="1025" name="Imagen 1024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-20000" contrast="20000"/>
                    </a14:imgEffect>
                    <a14:imgEffect>
                      <a14:saturation sat="8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41271" y="20824934"/>
            <a:ext cx="2728975" cy="2590800"/>
          </a:xfrm>
          <a:prstGeom prst="rect">
            <a:avLst/>
          </a:prstGeom>
        </p:spPr>
      </p:pic>
      <p:sp>
        <p:nvSpPr>
          <p:cNvPr id="1027" name="Rectangle 1"/>
          <p:cNvSpPr>
            <a:spLocks noChangeArrowheads="1"/>
          </p:cNvSpPr>
          <p:nvPr/>
        </p:nvSpPr>
        <p:spPr bwMode="auto">
          <a:xfrm>
            <a:off x="16460236" y="24723728"/>
            <a:ext cx="1525592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3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Tabla 1. 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Actividad antioxidantes de las diferentes muestras con </a:t>
            </a:r>
            <a:r>
              <a:rPr lang="es-MX" altLang="en-US" sz="3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N. glauca</a:t>
            </a:r>
            <a:endParaRPr kumimoji="0" lang="es-MX" altLang="en-US" sz="3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31" name="Imagen 1030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contrast="20000"/>
                    </a14:imgEffect>
                    <a14:imgEffect>
                      <a14:saturation sat="16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69303" y="20859823"/>
            <a:ext cx="2447138" cy="2492233"/>
          </a:xfrm>
          <a:prstGeom prst="rect">
            <a:avLst/>
          </a:prstGeom>
        </p:spPr>
      </p:pic>
      <p:sp>
        <p:nvSpPr>
          <p:cNvPr id="1033" name="Rectangle 1"/>
          <p:cNvSpPr>
            <a:spLocks noChangeArrowheads="1"/>
          </p:cNvSpPr>
          <p:nvPr/>
        </p:nvSpPr>
        <p:spPr bwMode="auto">
          <a:xfrm>
            <a:off x="25677992" y="23364404"/>
            <a:ext cx="29550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MX" alt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NPs</a:t>
            </a:r>
            <a:r>
              <a:rPr kumimoji="0" lang="es-MX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MX" alt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</a:t>
            </a:r>
            <a:r>
              <a:rPr kumimoji="0" lang="es-MX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MX" sz="3200" dirty="0"/>
              <a:t>µg/mL</a:t>
            </a:r>
            <a:r>
              <a:rPr kumimoji="0" lang="es-MX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s-MX" alt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37" name="CuadroTexto 1036"/>
          <p:cNvSpPr txBox="1"/>
          <p:nvPr/>
        </p:nvSpPr>
        <p:spPr>
          <a:xfrm>
            <a:off x="16748026" y="28782566"/>
            <a:ext cx="69018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A Concentración Inhibitoria Media 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s-MX" sz="2400" dirty="0" err="1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 GAE/g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38" name="CuadroTexto 1037"/>
              <p:cNvSpPr txBox="1"/>
              <p:nvPr/>
            </p:nvSpPr>
            <p:spPr>
              <a:xfrm>
                <a:off x="24193968" y="28794209"/>
                <a:ext cx="690185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MX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C Concentración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MX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MX" sz="2400" b="1" i="1" dirty="0" smtClean="0">
                            <a:latin typeface="Cambria Math" panose="02040503050406030204" pitchFamily="18" charset="0"/>
                          </a:rPr>
                          <m:t>𝑬𝑪</m:t>
                        </m:r>
                      </m:e>
                      <m:sub>
                        <m:r>
                          <a:rPr lang="es-MX" sz="2400" b="1" i="1" dirty="0">
                            <a:latin typeface="Cambria Math" panose="02040503050406030204" pitchFamily="18" charset="0"/>
                          </a:rPr>
                          <m:t>𝟓𝟎</m:t>
                        </m:r>
                      </m:sub>
                    </m:sSub>
                  </m:oMath>
                </a14:m>
                <a:r>
                  <a:rPr lang="es-MX" sz="2400" dirty="0"/>
                  <a:t> </a:t>
                </a:r>
                <a:r>
                  <a:rPr lang="es-MX" sz="2400" dirty="0" err="1"/>
                  <a:t>µg</a:t>
                </a:r>
                <a:r>
                  <a:rPr lang="es-MX" sz="2400" dirty="0"/>
                  <a:t>/mL</a:t>
                </a:r>
                <a:r>
                  <a:rPr lang="es-MX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s-MX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038" name="CuadroTexto 10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3968" y="28794209"/>
                <a:ext cx="6901854" cy="461665"/>
              </a:xfrm>
              <a:prstGeom prst="rect">
                <a:avLst/>
              </a:prstGeom>
              <a:blipFill rotWithShape="1">
                <a:blip r:embed="rId24"/>
                <a:stretch>
                  <a:fillRect l="-7" t="-29" r="7" b="33"/>
                </a:stretch>
              </a:blipFill>
            </p:spPr>
            <p:txBody>
              <a:bodyPr/>
              <a:lstStyle/>
              <a:p>
                <a:r>
                  <a:rPr lang="es-MX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Imagen 2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7060366" y="7322801"/>
            <a:ext cx="7075948" cy="5018044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4932308" y="7349433"/>
            <a:ext cx="6700556" cy="4746624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27598" y="21306473"/>
            <a:ext cx="12484744" cy="5381049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562795" y="26558553"/>
            <a:ext cx="12911659" cy="44354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3429</Words>
  <Application>WPS Presentation</Application>
  <PresentationFormat>Personalizado</PresentationFormat>
  <Paragraphs>173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SimSun</vt:lpstr>
      <vt:lpstr>Wingdings</vt:lpstr>
      <vt:lpstr>Calibri</vt:lpstr>
      <vt:lpstr>Cambria Math</vt:lpstr>
      <vt:lpstr>Arial Black</vt:lpstr>
      <vt:lpstr>Times New Roman</vt:lpstr>
      <vt:lpstr>Verdana</vt:lpstr>
      <vt:lpstr>Microsoft YaHei</vt:lpstr>
      <vt:lpstr>Arial Unicode MS</vt:lpstr>
      <vt:lpstr>Calibri Light</vt:lpstr>
      <vt:lpstr>Tema de Office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4847</cp:lastModifiedBy>
  <cp:revision>89</cp:revision>
  <dcterms:created xsi:type="dcterms:W3CDTF">2020-09-17T20:46:00Z</dcterms:created>
  <dcterms:modified xsi:type="dcterms:W3CDTF">2026-10-06T17:51:43Z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3C70144A79F540B2975FD02D653C92F8_13</vt:lpwstr>
  </property>
  <property fmtid="{D5CDD505-2E9C-101B-9397-08002B2CF9AE}" pid="3" name="KSOProductBuildVer">
    <vt:lpwstr>2058-12.1.0.28485</vt:lpwstr>
  </property>
</Properties>
</file>