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20" d="100"/>
          <a:sy n="20" d="100"/>
        </p:scale>
        <p:origin x="129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24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60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6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38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1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67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5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691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1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80E3-5911-9D46-ADFA-EC61B0C5AE6D}" type="datetimeFigureOut">
              <a:rPr lang="es-CO" smtClean="0"/>
              <a:t>5/09/2025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6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" y="40102"/>
            <a:ext cx="32371162" cy="43160536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616E5C23-1B48-499F-9E61-A9289256EFF8}"/>
              </a:ext>
            </a:extLst>
          </p:cNvPr>
          <p:cNvGrpSpPr/>
          <p:nvPr/>
        </p:nvGrpSpPr>
        <p:grpSpPr>
          <a:xfrm>
            <a:off x="1252696" y="8542420"/>
            <a:ext cx="13573648" cy="7191645"/>
            <a:chOff x="1252696" y="10515599"/>
            <a:chExt cx="13573648" cy="7191645"/>
          </a:xfrm>
        </p:grpSpPr>
        <p:sp>
          <p:nvSpPr>
            <p:cNvPr id="3" name="Subtítulo 2">
              <a:extLst>
                <a:ext uri="{FF2B5EF4-FFF2-40B4-BE49-F238E27FC236}">
                  <a16:creationId xmlns:a16="http://schemas.microsoft.com/office/drawing/2014/main" id="{808B220C-2F27-13F1-AC47-4906B86A852F}"/>
                </a:ext>
              </a:extLst>
            </p:cNvPr>
            <p:cNvSpPr txBox="1">
              <a:spLocks/>
            </p:cNvSpPr>
            <p:nvPr/>
          </p:nvSpPr>
          <p:spPr>
            <a:xfrm>
              <a:off x="1252696" y="10515599"/>
              <a:ext cx="13573648" cy="13339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809976" indent="-809976" algn="l" defTabSz="3239902" rtl="0" eaLnBrk="1" latinLnBrk="0" hangingPunct="1">
                <a:lnSpc>
                  <a:spcPct val="90000"/>
                </a:lnSpc>
                <a:spcBef>
                  <a:spcPts val="3543"/>
                </a:spcBef>
                <a:buFont typeface="Arial" panose="020B0604020202020204" pitchFamily="34" charset="0"/>
                <a:buChar char="•"/>
                <a:defRPr sz="9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29927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85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49878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708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69829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89780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09731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9682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49633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769584" indent="-809976" algn="l" defTabSz="3239902" rtl="0" eaLnBrk="1" latinLnBrk="0" hangingPunct="1">
                <a:lnSpc>
                  <a:spcPct val="90000"/>
                </a:lnSpc>
                <a:spcBef>
                  <a:spcPts val="1772"/>
                </a:spcBef>
                <a:buFont typeface="Arial" panose="020B0604020202020204" pitchFamily="34" charset="0"/>
                <a:buChar char="•"/>
                <a:defRPr sz="63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CO" sz="5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INTRODUCCI</a:t>
              </a:r>
              <a:r>
                <a:rPr lang="es-419" sz="5600" b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es-CO" sz="5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</a:p>
            <a:p>
              <a:pPr marL="0" indent="0" algn="ctr">
                <a:buNone/>
              </a:pPr>
              <a:r>
                <a:rPr lang="es-CO" sz="5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Títulos en mayúscula tipo de fuente Arial en tamaño 56-60</a:t>
              </a:r>
            </a:p>
          </p:txBody>
        </p:sp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FEC1E99-7B66-8D42-4FBF-47E142F8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696" y="13306039"/>
              <a:ext cx="13573648" cy="44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 esta sección se describirá de forma general, breve y concreta el marco teórico de relevancia para el </a:t>
              </a:r>
              <a:r>
                <a:rPr lang="es-MX" alt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proyecto. Tipo de fuente Arial en tamaño 36-48. L</a:t>
              </a:r>
              <a:r>
                <a:rPr kumimoji="0" lang="es-MX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bibliografía deberá estar en formato IEEE (https://biblioguias.uam.es/citar/estilo_ieee) en el listado de referencias (enumeradas), con números en superíndice en el texto y respetando el orden de las referencias </a:t>
              </a:r>
              <a:r>
                <a:rPr kumimoji="0" lang="es-MX" altLang="en-US" sz="40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kumimoji="0" lang="es-MX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Subtítulo 2">
            <a:extLst>
              <a:ext uri="{FF2B5EF4-FFF2-40B4-BE49-F238E27FC236}">
                <a16:creationId xmlns:a16="http://schemas.microsoft.com/office/drawing/2014/main" id="{16C46D26-F917-C09E-933B-0B96DB409C3C}"/>
              </a:ext>
            </a:extLst>
          </p:cNvPr>
          <p:cNvSpPr txBox="1">
            <a:spLocks/>
          </p:cNvSpPr>
          <p:nvPr/>
        </p:nvSpPr>
        <p:spPr>
          <a:xfrm>
            <a:off x="1252696" y="17403014"/>
            <a:ext cx="13573643" cy="1291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>
              <a:lnSpc>
                <a:spcPct val="110000"/>
              </a:lnSpc>
            </a:pPr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en mayúscula tipo de fuente Arial en tamaño 56-60</a:t>
            </a:r>
          </a:p>
          <a:p>
            <a:endParaRPr lang="es-CO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5898F5-E481-C6D2-00FD-0AA133C06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96" y="20033730"/>
            <a:ext cx="135736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autor describirá de forma breve y concreta las metodologías implementadas en la investigación. Tipo de fuente Arial en tamaño </a:t>
            </a:r>
            <a:r>
              <a:rPr lang="es-MX" alt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-48. Se exhorta el uso de diagramas.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4B9847-FF54-F963-3110-3BA5D4333F18}"/>
              </a:ext>
            </a:extLst>
          </p:cNvPr>
          <p:cNvSpPr txBox="1">
            <a:spLocks/>
          </p:cNvSpPr>
          <p:nvPr/>
        </p:nvSpPr>
        <p:spPr>
          <a:xfrm>
            <a:off x="1252695" y="24268461"/>
            <a:ext cx="13573643" cy="1341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pPr>
              <a:lnSpc>
                <a:spcPct val="110000"/>
              </a:lnSpc>
            </a:pPr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en mayúscula tipo de fuente Arial en tamaño 56-60</a:t>
            </a:r>
          </a:p>
          <a:p>
            <a:endParaRPr lang="es-CO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ACAB185-469A-CA66-7C8B-80162A95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96" y="26877931"/>
            <a:ext cx="1357364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Deberán incluir los hallazgos importantes del estudio siguiendo una secuencia lógica, los autores podrán hacer uso de tablas o figuras Tipo de fuente Arial en tamaño 36-48.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F0C223C-8A26-CC28-77D0-377E5E55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17" y="38877052"/>
            <a:ext cx="141054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 </a:t>
            </a:r>
            <a:r>
              <a:rPr lang="es-MX" alt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 de figura. El título de la figura deberá ir debajo de ella, obedeciendo sus márgenes. Arial 34 o 36.</a:t>
            </a:r>
            <a:endParaRPr kumimoji="0" lang="es-MX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191C2A3-4D5A-28B4-CE2A-413FB9B37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51797"/>
              </p:ext>
            </p:extLst>
          </p:nvPr>
        </p:nvGraphicFramePr>
        <p:xfrm>
          <a:off x="17041170" y="14820379"/>
          <a:ext cx="14105424" cy="321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808">
                  <a:extLst>
                    <a:ext uri="{9D8B030D-6E8A-4147-A177-3AD203B41FA5}">
                      <a16:colId xmlns:a16="http://schemas.microsoft.com/office/drawing/2014/main" val="1689045315"/>
                    </a:ext>
                  </a:extLst>
                </a:gridCol>
                <a:gridCol w="4701808">
                  <a:extLst>
                    <a:ext uri="{9D8B030D-6E8A-4147-A177-3AD203B41FA5}">
                      <a16:colId xmlns:a16="http://schemas.microsoft.com/office/drawing/2014/main" val="3714563753"/>
                    </a:ext>
                  </a:extLst>
                </a:gridCol>
                <a:gridCol w="4701808">
                  <a:extLst>
                    <a:ext uri="{9D8B030D-6E8A-4147-A177-3AD203B41FA5}">
                      <a16:colId xmlns:a16="http://schemas.microsoft.com/office/drawing/2014/main" val="175149323"/>
                    </a:ext>
                  </a:extLst>
                </a:gridCol>
              </a:tblGrid>
              <a:tr h="107223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03299"/>
                  </a:ext>
                </a:extLst>
              </a:tr>
              <a:tr h="107223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59926"/>
                  </a:ext>
                </a:extLst>
              </a:tr>
              <a:tr h="107223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816624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B62763B2-98E8-5CEB-071A-7A8394AB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171" y="13155697"/>
            <a:ext cx="1410542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1. </a:t>
            </a:r>
            <a:r>
              <a:rPr lang="es-MX" alt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 de tabla. El título de la tabla deberá ir arriba, obedeciendo los márgenes,. El diseño de las tablas es libre. Encabezado de tabla con tipo de fuente Arial 34 o 36.</a:t>
            </a:r>
            <a:endParaRPr kumimoji="0" lang="es-MX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C5E20B2-A097-6BE3-6186-E6F6C14A322C}"/>
              </a:ext>
            </a:extLst>
          </p:cNvPr>
          <p:cNvSpPr txBox="1">
            <a:spLocks/>
          </p:cNvSpPr>
          <p:nvPr/>
        </p:nvSpPr>
        <p:spPr>
          <a:xfrm>
            <a:off x="17304438" y="22595305"/>
            <a:ext cx="13573648" cy="133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>
              <a:lnSpc>
                <a:spcPct val="110000"/>
              </a:lnSpc>
            </a:pPr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en mayúscula tipo de fuente Arial en tamaño 56-60</a:t>
            </a:r>
          </a:p>
          <a:p>
            <a:endParaRPr lang="es-CO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CD33781-30B0-B3F3-9999-562093051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171" y="25206949"/>
            <a:ext cx="141054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indicarán las conclusiones más relevantes del trabajo. Tipo de fuente Arial en tamaño </a:t>
            </a:r>
            <a:r>
              <a:rPr lang="es-MX" alt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-48.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0B5086FF-D78A-D025-A151-1D1929AC0738}"/>
              </a:ext>
            </a:extLst>
          </p:cNvPr>
          <p:cNvSpPr txBox="1">
            <a:spLocks/>
          </p:cNvSpPr>
          <p:nvPr/>
        </p:nvSpPr>
        <p:spPr>
          <a:xfrm>
            <a:off x="17304437" y="31504759"/>
            <a:ext cx="13911915" cy="1229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pPr>
              <a:lnSpc>
                <a:spcPct val="110000"/>
              </a:lnSpc>
            </a:pPr>
            <a:r>
              <a:rPr lang="es-CO" sz="2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en mayúscula tipo de fuente Arial en tamaño 56-60</a:t>
            </a:r>
          </a:p>
          <a:p>
            <a:endParaRPr lang="es-CO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93BED4-587B-C1B1-EB21-3C005917C572}"/>
              </a:ext>
            </a:extLst>
          </p:cNvPr>
          <p:cNvSpPr txBox="1"/>
          <p:nvPr/>
        </p:nvSpPr>
        <p:spPr>
          <a:xfrm>
            <a:off x="17304437" y="34057553"/>
            <a:ext cx="14105421" cy="533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número máximo de referencias entre las secciones de introducción, resultados y discusión no deberá exceder un total de cinco. Enumeradas de acuerdo con su aparición en el texto. Tipo de fuente Arial en tamaño 30. Formato IEEE. 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(https://biblioguias.uam.es/citar/estilo_ieee).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1.- Referencia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2.- Referencia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3.- Referencia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4.- Referencia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s-MX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5.- Referencia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09D0358-4DFE-4EDD-894E-8140DA4D0390}"/>
              </a:ext>
            </a:extLst>
          </p:cNvPr>
          <p:cNvCxnSpPr/>
          <p:nvPr/>
        </p:nvCxnSpPr>
        <p:spPr>
          <a:xfrm>
            <a:off x="5612584" y="8019785"/>
            <a:ext cx="25603768" cy="19050"/>
          </a:xfrm>
          <a:prstGeom prst="line">
            <a:avLst/>
          </a:prstGeom>
          <a:ln w="19050">
            <a:solidFill>
              <a:srgbClr val="003399">
                <a:alpha val="92157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ítulo 1">
            <a:extLst>
              <a:ext uri="{FF2B5EF4-FFF2-40B4-BE49-F238E27FC236}">
                <a16:creationId xmlns:a16="http://schemas.microsoft.com/office/drawing/2014/main" id="{8FB472B6-5EAD-4BD7-A5D5-0AA7CBB46711}"/>
              </a:ext>
            </a:extLst>
          </p:cNvPr>
          <p:cNvSpPr txBox="1">
            <a:spLocks/>
          </p:cNvSpPr>
          <p:nvPr/>
        </p:nvSpPr>
        <p:spPr>
          <a:xfrm>
            <a:off x="9737289" y="3927534"/>
            <a:ext cx="21409303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8000" b="1" dirty="0">
                <a:latin typeface="Arial Black" panose="020B0604020202020204" pitchFamily="34" charset="0"/>
                <a:cs typeface="Arial Black" panose="020B0604020202020204" pitchFamily="34" charset="0"/>
              </a:rPr>
              <a:t>Título. (Arial 54-80, mayúsculas y negrita, máximo 15 palabras)</a:t>
            </a:r>
            <a:endParaRPr lang="es-CO" sz="8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4B06D64-37ED-4AE2-BC71-9B81D2CAB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402" y="6219633"/>
            <a:ext cx="193430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Apellido-Apellido Nombre, Apellido-Apellido Nombre, Apellido-Apellido Nombre</a:t>
            </a:r>
            <a:r>
              <a:rPr lang="es-MX" alt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(Autores, empezando por </a:t>
            </a:r>
            <a:r>
              <a:rPr lang="es-MX" alt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apellido y nombre</a:t>
            </a:r>
            <a:r>
              <a:rPr kumimoji="0" lang="es-MX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separados por coma</a:t>
            </a:r>
            <a:r>
              <a:rPr lang="es-MX" alt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es-MX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1DD7016-0981-4B12-95B1-1A6D681FB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6" t="14183" r="22152" b="29841"/>
          <a:stretch/>
        </p:blipFill>
        <p:spPr>
          <a:xfrm>
            <a:off x="720919" y="31775076"/>
            <a:ext cx="14105425" cy="6168487"/>
          </a:xfrm>
          <a:prstGeom prst="rect">
            <a:avLst/>
          </a:prstGeom>
        </p:spPr>
      </p:pic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1A065F1-A3DF-4559-8641-777A1A71B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57151"/>
              </p:ext>
            </p:extLst>
          </p:nvPr>
        </p:nvGraphicFramePr>
        <p:xfrm>
          <a:off x="8662739" y="1117908"/>
          <a:ext cx="22458363" cy="44071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31104">
                  <a:extLst>
                    <a:ext uri="{9D8B030D-6E8A-4147-A177-3AD203B41FA5}">
                      <a16:colId xmlns:a16="http://schemas.microsoft.com/office/drawing/2014/main" val="2627645230"/>
                    </a:ext>
                  </a:extLst>
                </a:gridCol>
                <a:gridCol w="17027259">
                  <a:extLst>
                    <a:ext uri="{9D8B030D-6E8A-4147-A177-3AD203B41FA5}">
                      <a16:colId xmlns:a16="http://schemas.microsoft.com/office/drawing/2014/main" val="2662652515"/>
                    </a:ext>
                  </a:extLst>
                </a:gridCol>
              </a:tblGrid>
              <a:tr h="4407196">
                <a:tc>
                  <a:txBody>
                    <a:bodyPr/>
                    <a:lstStyle/>
                    <a:p>
                      <a:pPr marL="127000" algn="l">
                        <a:lnSpc>
                          <a:spcPts val="10010"/>
                        </a:lnSpc>
                        <a:spcAft>
                          <a:spcPts val="0"/>
                        </a:spcAft>
                      </a:pPr>
                      <a:endParaRPr lang="es-ES" sz="16600" b="1" dirty="0">
                        <a:solidFill>
                          <a:srgbClr val="FFC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27000" algn="l">
                        <a:lnSpc>
                          <a:spcPts val="10010"/>
                        </a:lnSpc>
                        <a:spcAft>
                          <a:spcPts val="0"/>
                        </a:spcAft>
                      </a:pPr>
                      <a:r>
                        <a:rPr lang="es-ES" sz="16600" b="1" dirty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XLII</a:t>
                      </a:r>
                      <a:endParaRPr lang="es-MX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ES" sz="2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2865"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7400" b="1" spc="500" baseline="0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Muestra Estudiantil Edición:</a:t>
                      </a:r>
                    </a:p>
                    <a:p>
                      <a:pPr marL="76200" algn="just">
                        <a:spcAft>
                          <a:spcPts val="0"/>
                        </a:spcAft>
                      </a:pPr>
                      <a:r>
                        <a:rPr lang="es-ES" sz="5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Dr.</a:t>
                      </a:r>
                      <a:r>
                        <a:rPr lang="es-ES" sz="3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5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Enrique</a:t>
                      </a:r>
                      <a:r>
                        <a:rPr lang="es-ES" sz="3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5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Fernando</a:t>
                      </a:r>
                      <a:r>
                        <a:rPr lang="es-ES" sz="3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5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Velázquez</a:t>
                      </a:r>
                      <a:r>
                        <a:rPr lang="es-ES" sz="3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5500" b="1" dirty="0">
                          <a:solidFill>
                            <a:srgbClr val="1D337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Contreras</a:t>
                      </a:r>
                      <a:endParaRPr lang="es-MX" sz="5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5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807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397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Verdana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Raquel Baez</cp:lastModifiedBy>
  <cp:revision>29</cp:revision>
  <dcterms:created xsi:type="dcterms:W3CDTF">2020-09-17T20:46:37Z</dcterms:created>
  <dcterms:modified xsi:type="dcterms:W3CDTF">2025-09-05T21:04:38Z</dcterms:modified>
</cp:coreProperties>
</file>